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</p:sldMasterIdLst>
  <p:notesMasterIdLst>
    <p:notesMasterId r:id="rId21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3588" cy="6858000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Century Gothic" panose="020B0502020202020204" pitchFamily="34" charset="0"/>
        <a:ea typeface="Microsoft YaHei" panose="020B0503020204020204" pitchFamily="34" charset="-122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Century Gothic" panose="020B0502020202020204" pitchFamily="34" charset="0"/>
        <a:ea typeface="Microsoft YaHei" panose="020B0503020204020204" pitchFamily="34" charset="-122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Century Gothic" panose="020B0502020202020204" pitchFamily="34" charset="0"/>
        <a:ea typeface="Microsoft YaHei" panose="020B0503020204020204" pitchFamily="34" charset="-122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Century Gothic" panose="020B0502020202020204" pitchFamily="34" charset="0"/>
        <a:ea typeface="Microsoft YaHei" panose="020B0503020204020204" pitchFamily="34" charset="-122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Century Gothic" panose="020B0502020202020204" pitchFamily="34" charset="0"/>
        <a:ea typeface="Microsoft YaHei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Century Gothic" panose="020B0502020202020204" pitchFamily="34" charset="0"/>
        <a:ea typeface="Microsoft YaHei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Century Gothic" panose="020B0502020202020204" pitchFamily="34" charset="0"/>
        <a:ea typeface="Microsoft YaHei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Century Gothic" panose="020B0502020202020204" pitchFamily="34" charset="0"/>
        <a:ea typeface="Microsoft YaHei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Century Gothic" panose="020B0502020202020204" pitchFamily="34" charset="0"/>
        <a:ea typeface="Microsoft YaHei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6" autoAdjust="0"/>
    <p:restoredTop sz="94660"/>
  </p:normalViewPr>
  <p:slideViewPr>
    <p:cSldViewPr>
      <p:cViewPr varScale="1">
        <p:scale>
          <a:sx n="110" d="100"/>
          <a:sy n="110" d="100"/>
        </p:scale>
        <p:origin x="858" y="10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 cap="sq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8195" name="AutoShape 2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8196" name="AutoShape 3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8197" name="AutoShape 4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8198" name="AutoShape 5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8199" name="Rectangle 6"/>
          <p:cNvSpPr>
            <a:spLocks noGrp="1" noChangeArrowheads="1"/>
          </p:cNvSpPr>
          <p:nvPr>
            <p:ph type="sldImg"/>
          </p:nvPr>
        </p:nvSpPr>
        <p:spPr bwMode="auto">
          <a:xfrm>
            <a:off x="-11798300" y="-11796713"/>
            <a:ext cx="11790362" cy="12484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76875" cy="410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 smtClean="0"/>
          </a:p>
        </p:txBody>
      </p:sp>
    </p:spTree>
    <p:extLst>
      <p:ext uri="{BB962C8B-B14F-4D97-AF65-F5344CB8AC3E}">
        <p14:creationId xmlns:p14="http://schemas.microsoft.com/office/powerpoint/2010/main" val="21692494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243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7472386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8675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719822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0723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8470571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2771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9575687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4819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036133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291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176094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4339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324606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6387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580262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435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038960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3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18995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2531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2567026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4579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765034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1"/>
          <p:cNvSpPr txBox="1">
            <a:spLocks noChangeArrowheads="1" noTextEdit="1"/>
          </p:cNvSpPr>
          <p:nvPr>
            <p:ph type="sldImg"/>
          </p:nvPr>
        </p:nvSpPr>
        <p:spPr>
          <a:xfrm>
            <a:off x="381000" y="695325"/>
            <a:ext cx="6096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6627" name="Rectangle 2"/>
          <p:cNvSpPr txBox="1">
            <a:spLocks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55510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088AD3-A0CE-4C56-A15D-F8BAA88AB9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8547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A5D553-3335-4644-AB86-A0D1C50A8CB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4602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94750" y="763588"/>
            <a:ext cx="2701925" cy="5445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3588"/>
            <a:ext cx="7956550" cy="5445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46E183-4E4C-4F80-ACB8-A307F4B61DA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026040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7D2810-2698-42B4-B6EC-CE8DB2DBEC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25216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043900-56C8-4A24-A760-9ECC48AB91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47961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D9515D-7DB3-456D-B4D5-C372A00501D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59114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29238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8" y="2193925"/>
            <a:ext cx="5329237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98E3A3-C97D-4C90-9811-6D636C663C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81478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346D7A-9901-4522-99D0-237F806993D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4348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8540A4-9E9B-483F-AD04-6A3F1D1114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81969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3DE38-F521-4665-88FD-EDC5698657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97076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B04421-DF66-4722-8D73-4826CFC61E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9075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C5A33F-FE28-4A23-9B0A-6126BB06FE0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91273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83F833-1595-4B33-9A66-380D4239C4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80926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8B7B67-E41C-4185-8136-023F20E29B1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4372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94750" y="763588"/>
            <a:ext cx="2701925" cy="5445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3588"/>
            <a:ext cx="7956550" cy="5445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AD13E9-103D-4260-B756-483472F9021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81017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A834D3-3FB4-4D37-A975-0561C48E610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08584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34A582-8CA4-4CF8-87E7-2BF47C41B3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99805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DCA1D6-CFEF-4CB2-96F2-38A226499CF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33869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29238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8" y="2193925"/>
            <a:ext cx="5329237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B4D33B-2ED6-4876-AED9-6CFAF1AD1E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99277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B79280-A4DB-4042-9283-075D4BE34C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77328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A01F44-9234-443F-A26D-B26C1176233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996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24B14D-5736-4C82-A6D4-52D4FE40852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6143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0541CE-D4D4-43F8-96BF-35B3153154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38800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94B5FA-33D8-4D6E-AC03-269B76B56D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40803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B262D3-5F0E-45C1-A04B-6CF48665D07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80157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4FC0D2-CDD5-486E-BBD7-CCAF929B8A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45801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94750" y="763588"/>
            <a:ext cx="2701925" cy="5445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3588"/>
            <a:ext cx="7956550" cy="5445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596559-B74B-4123-9BDF-DC8DAD2E3CB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47132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486840-3D8B-49F5-9D46-904EADC4C90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137346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BEE17E-6CD3-4C64-967D-D66F455AF82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05016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3F80F9-967B-49B7-8AA3-7ACB959230B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324232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29238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8" y="2193925"/>
            <a:ext cx="5329237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B34ECA-D0D8-4CE8-B3C4-EC06ABD976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905646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2D97D7-3872-40E1-8FBD-979798632B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164720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0B6463-BB72-4DF0-A6F7-32419EA011F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4354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29238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8" y="2193925"/>
            <a:ext cx="5329237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84A838-7F53-42DF-AABA-4B62133DF19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76880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773D4D-67E1-4DF1-BC42-F8DA88D5C6B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72323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51F0F1-F702-44B5-AE6F-4CC414367BF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17441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526E15-83A9-478A-8CA5-2FCA66894E2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770633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B4266B-9318-4709-BE24-AAED0CDE445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443104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94750" y="763588"/>
            <a:ext cx="2701925" cy="5445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3588"/>
            <a:ext cx="7956550" cy="5445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5AEC8E-8FEE-4B4A-8385-77154C99DE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496202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EFA134-3A2C-4FCF-80E2-61DC58AA43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66940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498209-2218-4CBB-B444-69882C26E4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030062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F340BF-D4BE-4CEC-8E4B-302099C36DB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90729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29238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8" y="2193925"/>
            <a:ext cx="5329237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B6CD70-5B9A-47CD-A730-2862326493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40060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D1D2C1-4D60-4DB6-943F-EBBCD57B64A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5288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2B42F4-1D70-496A-A43A-74348A2C18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890186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577AB-3F7C-484A-A030-EE239072A7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373655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7D94F4-94D5-4F32-B288-1D951E1FDDA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203170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49E06B-E7F4-48D3-B467-476911386C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804053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5D41E5-81AE-4A78-8BD4-D4ABF372BC0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651296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19BE85-922B-459B-BF8F-31D9547B36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724445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94750" y="763588"/>
            <a:ext cx="2701925" cy="5445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3588"/>
            <a:ext cx="7956550" cy="5445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B6792C-FA7A-415A-BE0C-C0F2892B61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318313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845B15-CCD2-4C67-8783-06A4CA78E19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115832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1C2AF3-2CAB-4686-BA96-5A7461A49A8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065803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0B8912-704D-4E00-8441-FFD019E7CF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310897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29238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8" y="2193925"/>
            <a:ext cx="5329237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D78E4B-1292-4E76-AEA3-8BAC8C438ED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76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79707-F5BD-43BB-AEE6-CCA73653CB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782805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F8910D-11CD-4E2C-A91A-BA567C9733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03480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DCBBEA-FFEA-425E-B246-D7931AF83D5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402184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F0CAD1-5522-4F58-9756-CC6413DA1CC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002053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84A6FE-C9E5-4678-B477-79F0636D0EE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45498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2C5362-6F57-4C52-B138-7C02D8ACBC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998461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1A5156-07F8-4DEE-8965-1502C62712E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230577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94750" y="763588"/>
            <a:ext cx="2701925" cy="5445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3588"/>
            <a:ext cx="7956550" cy="5445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92B255-CC7D-4362-BD02-ACEA837CD8F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400797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72EB90-B6C0-4D54-B631-40BEBF374F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564807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44B2B6-20EF-4F57-828D-BCF5905B6B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479821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3ECB7A-795E-4C3B-9B58-89E3AC1CE8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5426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3CC6E9-FF28-4709-9B9B-57B140F1962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939078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29238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438" y="2193925"/>
            <a:ext cx="5329237" cy="40147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D49DDA-F803-4F3C-A7DB-D51A06FB39B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823373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708C7B-BE23-4755-B8A2-583DBFA0B0A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36323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AE9E4A-9E9A-43BC-B899-D6A951B287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46808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65A6A3-3867-4E54-A095-68BC3B8519D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744436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0460EE-E1A2-4CAC-8AF4-56B2169EEC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188420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554D8A-6F52-4168-AEF8-08BB3478E2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985749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55F36E-6F22-450C-BB97-B109297482F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348443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94750" y="763588"/>
            <a:ext cx="2701925" cy="5445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3588"/>
            <a:ext cx="7956550" cy="5445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DA2426-7166-4B9C-832C-AEBDF59C1E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9843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718080-EE16-49CA-89BE-B5DF04E2F1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6675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59537A-DAA0-4F79-9F5E-20148EDF7B4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0518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1441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5600" y="763588"/>
            <a:ext cx="8601075" cy="1284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title text format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193925"/>
            <a:ext cx="10810875" cy="401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outline text format</a:t>
            </a:r>
          </a:p>
          <a:p>
            <a:pPr lvl="1"/>
            <a:r>
              <a:rPr lang="en-GB" altLang="en-US" smtClean="0"/>
              <a:t>Second Outline Level</a:t>
            </a:r>
          </a:p>
          <a:p>
            <a:pPr lvl="2"/>
            <a:r>
              <a:rPr lang="en-GB" altLang="en-US" smtClean="0"/>
              <a:t>Third Outline Level</a:t>
            </a:r>
          </a:p>
          <a:p>
            <a:pPr lvl="3"/>
            <a:r>
              <a:rPr lang="en-GB" altLang="en-US" smtClean="0"/>
              <a:t>Fourth Outline Level</a:t>
            </a:r>
          </a:p>
          <a:p>
            <a:pPr lvl="4"/>
            <a:r>
              <a:rPr lang="en-GB" altLang="en-US" smtClean="0"/>
              <a:t>Fifth Outline Level</a:t>
            </a:r>
          </a:p>
          <a:p>
            <a:pPr lvl="4"/>
            <a:r>
              <a:rPr lang="en-GB" altLang="en-US" smtClean="0"/>
              <a:t>Sixth Outline Level</a:t>
            </a:r>
          </a:p>
          <a:p>
            <a:pPr lvl="4"/>
            <a:r>
              <a:rPr lang="en-GB" altLang="en-US" smtClean="0"/>
              <a:t>Seventh Outline Level</a:t>
            </a:r>
          </a:p>
          <a:p>
            <a:pPr lvl="4"/>
            <a:r>
              <a:rPr lang="en-GB" altLang="en-US" smtClean="0"/>
              <a:t>Eighth Outline Level</a:t>
            </a:r>
          </a:p>
          <a:p>
            <a:pPr lvl="4"/>
            <a:r>
              <a:rPr lang="en-GB" altLang="en-US" smtClean="0"/>
              <a:t>Ninth Outline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8594725" y="6356350"/>
            <a:ext cx="290195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Text Box 5"/>
          <p:cNvSpPr txBox="1">
            <a:spLocks noChangeArrowheads="1"/>
          </p:cNvSpPr>
          <p:nvPr/>
        </p:nvSpPr>
        <p:spPr bwMode="auto">
          <a:xfrm>
            <a:off x="685800" y="6356350"/>
            <a:ext cx="77724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8763000" y="381000"/>
            <a:ext cx="2733675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26E909D1-203B-438C-B493-1696D59C84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txStyles>
    <p:titleStyle>
      <a:lvl1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 kern="1200">
          <a:solidFill>
            <a:srgbClr val="FFFFFF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2pPr>
      <a:lvl3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3pPr>
      <a:lvl4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4pPr>
      <a:lvl5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5pPr>
      <a:lvl6pPr marL="25146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6pPr>
      <a:lvl7pPr marL="29718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7pPr>
      <a:lvl8pPr marL="34290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8pPr>
      <a:lvl9pPr marL="38862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5720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1441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051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05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895600" y="763588"/>
            <a:ext cx="8601075" cy="1284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title text format</a:t>
            </a:r>
          </a:p>
        </p:txBody>
      </p:sp>
      <p:sp>
        <p:nvSpPr>
          <p:cNvPr id="205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193925"/>
            <a:ext cx="10810875" cy="401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outline text format</a:t>
            </a:r>
          </a:p>
          <a:p>
            <a:pPr lvl="1"/>
            <a:r>
              <a:rPr lang="en-GB" altLang="en-US" smtClean="0"/>
              <a:t>Second Outline Level</a:t>
            </a:r>
          </a:p>
          <a:p>
            <a:pPr lvl="2"/>
            <a:r>
              <a:rPr lang="en-GB" altLang="en-US" smtClean="0"/>
              <a:t>Third Outline Level</a:t>
            </a:r>
          </a:p>
          <a:p>
            <a:pPr lvl="3"/>
            <a:r>
              <a:rPr lang="en-GB" altLang="en-US" smtClean="0"/>
              <a:t>Fourth Outline Level</a:t>
            </a:r>
          </a:p>
          <a:p>
            <a:pPr lvl="4"/>
            <a:r>
              <a:rPr lang="en-GB" altLang="en-US" smtClean="0"/>
              <a:t>Fifth Outline Level</a:t>
            </a:r>
          </a:p>
          <a:p>
            <a:pPr lvl="4"/>
            <a:r>
              <a:rPr lang="en-GB" altLang="en-US" smtClean="0"/>
              <a:t>Sixth Outline Level</a:t>
            </a:r>
          </a:p>
          <a:p>
            <a:pPr lvl="4"/>
            <a:r>
              <a:rPr lang="en-GB" altLang="en-US" smtClean="0"/>
              <a:t>Seventh Outline Level</a:t>
            </a:r>
          </a:p>
          <a:p>
            <a:pPr lvl="4"/>
            <a:r>
              <a:rPr lang="en-GB" altLang="en-US" smtClean="0"/>
              <a:t>Eighth Outline Level</a:t>
            </a:r>
          </a:p>
          <a:p>
            <a:pPr lvl="4"/>
            <a:r>
              <a:rPr lang="en-GB" altLang="en-US" smtClean="0"/>
              <a:t>Ninth Outline Level</a:t>
            </a:r>
          </a:p>
        </p:txBody>
      </p:sp>
      <p:sp>
        <p:nvSpPr>
          <p:cNvPr id="2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7908925" y="4314825"/>
            <a:ext cx="290195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5" name="Text Box 6"/>
          <p:cNvSpPr txBox="1">
            <a:spLocks noChangeArrowheads="1"/>
          </p:cNvSpPr>
          <p:nvPr/>
        </p:nvSpPr>
        <p:spPr bwMode="auto">
          <a:xfrm>
            <a:off x="1371600" y="4324350"/>
            <a:ext cx="64008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8077200" y="1430338"/>
            <a:ext cx="2733675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</a:tabLst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E13BA4F0-F2F2-4CFD-BB03-FD316BC2B6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 kern="1200">
          <a:solidFill>
            <a:srgbClr val="FFFFFF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2pPr>
      <a:lvl3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3pPr>
      <a:lvl4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4pPr>
      <a:lvl5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5pPr>
      <a:lvl6pPr marL="25146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6pPr>
      <a:lvl7pPr marL="29718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7pPr>
      <a:lvl8pPr marL="34290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8pPr>
      <a:lvl9pPr marL="38862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5720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5600" y="763588"/>
            <a:ext cx="8601075" cy="1284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title text format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193925"/>
            <a:ext cx="10810875" cy="401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outline text format</a:t>
            </a:r>
          </a:p>
          <a:p>
            <a:pPr lvl="1"/>
            <a:r>
              <a:rPr lang="en-GB" altLang="en-US" smtClean="0"/>
              <a:t>Second Outline Level</a:t>
            </a:r>
          </a:p>
          <a:p>
            <a:pPr lvl="2"/>
            <a:r>
              <a:rPr lang="en-GB" altLang="en-US" smtClean="0"/>
              <a:t>Third Outline Level</a:t>
            </a:r>
          </a:p>
          <a:p>
            <a:pPr lvl="3"/>
            <a:r>
              <a:rPr lang="en-GB" altLang="en-US" smtClean="0"/>
              <a:t>Fourth Outline Level</a:t>
            </a:r>
          </a:p>
          <a:p>
            <a:pPr lvl="4"/>
            <a:r>
              <a:rPr lang="en-GB" altLang="en-US" smtClean="0"/>
              <a:t>Fifth Outline Level</a:t>
            </a:r>
          </a:p>
          <a:p>
            <a:pPr lvl="4"/>
            <a:r>
              <a:rPr lang="en-GB" altLang="en-US" smtClean="0"/>
              <a:t>Sixth Outline Level</a:t>
            </a:r>
          </a:p>
          <a:p>
            <a:pPr lvl="4"/>
            <a:r>
              <a:rPr lang="en-GB" altLang="en-US" smtClean="0"/>
              <a:t>Seventh Outline Level</a:t>
            </a:r>
          </a:p>
          <a:p>
            <a:pPr lvl="4"/>
            <a:r>
              <a:rPr lang="en-GB" altLang="en-US" smtClean="0"/>
              <a:t>Eighth Outline Level</a:t>
            </a:r>
          </a:p>
          <a:p>
            <a:pPr lvl="4"/>
            <a:r>
              <a:rPr lang="en-GB" altLang="en-US" smtClean="0"/>
              <a:t>Ninth Outline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7813675" y="381000"/>
            <a:ext cx="290195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8" name="Text Box 5"/>
          <p:cNvSpPr txBox="1">
            <a:spLocks noChangeArrowheads="1"/>
          </p:cNvSpPr>
          <p:nvPr/>
        </p:nvSpPr>
        <p:spPr bwMode="auto">
          <a:xfrm>
            <a:off x="685800" y="381000"/>
            <a:ext cx="6991350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10861675" y="381000"/>
            <a:ext cx="63500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728E66B-2245-49DD-B8BC-85AF217585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xStyles>
    <p:titleStyle>
      <a:lvl1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 kern="1200">
          <a:solidFill>
            <a:srgbClr val="FFFFFF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2pPr>
      <a:lvl3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3pPr>
      <a:lvl4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4pPr>
      <a:lvl5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5pPr>
      <a:lvl6pPr marL="25146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6pPr>
      <a:lvl7pPr marL="29718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7pPr>
      <a:lvl8pPr marL="34290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8pPr>
      <a:lvl9pPr marL="38862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5720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5600" y="763588"/>
            <a:ext cx="8601075" cy="1284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title text format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193925"/>
            <a:ext cx="10810875" cy="401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outline text format</a:t>
            </a:r>
          </a:p>
          <a:p>
            <a:pPr lvl="1"/>
            <a:r>
              <a:rPr lang="en-GB" altLang="en-US" smtClean="0"/>
              <a:t>Second Outline Level</a:t>
            </a:r>
          </a:p>
          <a:p>
            <a:pPr lvl="2"/>
            <a:r>
              <a:rPr lang="en-GB" altLang="en-US" smtClean="0"/>
              <a:t>Third Outline Level</a:t>
            </a:r>
          </a:p>
          <a:p>
            <a:pPr lvl="3"/>
            <a:r>
              <a:rPr lang="en-GB" altLang="en-US" smtClean="0"/>
              <a:t>Fourth Outline Level</a:t>
            </a:r>
          </a:p>
          <a:p>
            <a:pPr lvl="4"/>
            <a:r>
              <a:rPr lang="en-GB" altLang="en-US" smtClean="0"/>
              <a:t>Fifth Outline Level</a:t>
            </a:r>
          </a:p>
          <a:p>
            <a:pPr lvl="4"/>
            <a:r>
              <a:rPr lang="en-GB" altLang="en-US" smtClean="0"/>
              <a:t>Sixth Outline Level</a:t>
            </a:r>
          </a:p>
          <a:p>
            <a:pPr lvl="4"/>
            <a:r>
              <a:rPr lang="en-GB" altLang="en-US" smtClean="0"/>
              <a:t>Seventh Outline Level</a:t>
            </a:r>
          </a:p>
          <a:p>
            <a:pPr lvl="4"/>
            <a:r>
              <a:rPr lang="en-GB" altLang="en-US" smtClean="0"/>
              <a:t>Eighth Outline Level</a:t>
            </a:r>
          </a:p>
          <a:p>
            <a:pPr lvl="4"/>
            <a:r>
              <a:rPr lang="en-GB" altLang="en-US" smtClean="0"/>
              <a:t>Ninth Outline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7813675" y="381000"/>
            <a:ext cx="290195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02" name="Text Box 5"/>
          <p:cNvSpPr txBox="1">
            <a:spLocks noChangeArrowheads="1"/>
          </p:cNvSpPr>
          <p:nvPr/>
        </p:nvSpPr>
        <p:spPr bwMode="auto">
          <a:xfrm>
            <a:off x="685800" y="379413"/>
            <a:ext cx="699135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10861675" y="381000"/>
            <a:ext cx="63500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A08E3DDD-53F3-4A49-93F9-72E462E0DE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 kern="1200">
          <a:solidFill>
            <a:srgbClr val="FFFFFF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2pPr>
      <a:lvl3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3pPr>
      <a:lvl4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4pPr>
      <a:lvl5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5pPr>
      <a:lvl6pPr marL="25146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6pPr>
      <a:lvl7pPr marL="29718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7pPr>
      <a:lvl8pPr marL="34290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8pPr>
      <a:lvl9pPr marL="38862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5720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476250" y="933450"/>
            <a:ext cx="609600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buSzPct val="100000"/>
              <a:defRPr/>
            </a:pPr>
            <a:r>
              <a:rPr lang="en-US" altLang="en-US" sz="8000" smtClean="0"/>
              <a:t>“</a:t>
            </a:r>
          </a:p>
        </p:txBody>
      </p:sp>
      <p:sp>
        <p:nvSpPr>
          <p:cNvPr id="5123" name="Text Box 3"/>
          <p:cNvSpPr txBox="1">
            <a:spLocks noChangeArrowheads="1"/>
          </p:cNvSpPr>
          <p:nvPr/>
        </p:nvSpPr>
        <p:spPr bwMode="auto">
          <a:xfrm>
            <a:off x="10983913" y="2701925"/>
            <a:ext cx="609600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>
              <a:buSzPct val="100000"/>
              <a:defRPr/>
            </a:pPr>
            <a:r>
              <a:rPr lang="en-US" altLang="en-US" sz="8000" smtClean="0"/>
              <a:t>”</a:t>
            </a:r>
          </a:p>
        </p:txBody>
      </p:sp>
      <p:sp>
        <p:nvSpPr>
          <p:cNvPr id="5125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2895600" y="763588"/>
            <a:ext cx="8601075" cy="1284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title text format</a:t>
            </a:r>
          </a:p>
        </p:txBody>
      </p:sp>
      <p:sp>
        <p:nvSpPr>
          <p:cNvPr id="5126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193925"/>
            <a:ext cx="10810875" cy="401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outline text format</a:t>
            </a:r>
          </a:p>
          <a:p>
            <a:pPr lvl="1"/>
            <a:r>
              <a:rPr lang="en-GB" altLang="en-US" smtClean="0"/>
              <a:t>Second Outline Level</a:t>
            </a:r>
          </a:p>
          <a:p>
            <a:pPr lvl="2"/>
            <a:r>
              <a:rPr lang="en-GB" altLang="en-US" smtClean="0"/>
              <a:t>Third Outline Level</a:t>
            </a:r>
          </a:p>
          <a:p>
            <a:pPr lvl="3"/>
            <a:r>
              <a:rPr lang="en-GB" altLang="en-US" smtClean="0"/>
              <a:t>Fourth Outline Level</a:t>
            </a:r>
          </a:p>
          <a:p>
            <a:pPr lvl="4"/>
            <a:r>
              <a:rPr lang="en-GB" altLang="en-US" smtClean="0"/>
              <a:t>Fifth Outline Level</a:t>
            </a:r>
          </a:p>
          <a:p>
            <a:pPr lvl="4"/>
            <a:r>
              <a:rPr lang="en-GB" altLang="en-US" smtClean="0"/>
              <a:t>Sixth Outline Level</a:t>
            </a:r>
          </a:p>
          <a:p>
            <a:pPr lvl="4"/>
            <a:r>
              <a:rPr lang="en-GB" altLang="en-US" smtClean="0"/>
              <a:t>Seventh Outline Level</a:t>
            </a:r>
          </a:p>
          <a:p>
            <a:pPr lvl="4"/>
            <a:r>
              <a:rPr lang="en-GB" altLang="en-US" smtClean="0"/>
              <a:t>Eighth Outline Level</a:t>
            </a:r>
          </a:p>
          <a:p>
            <a:pPr lvl="4"/>
            <a:r>
              <a:rPr lang="en-GB" altLang="en-US" smtClean="0"/>
              <a:t>Ninth Outline Level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/>
          </p:nvPr>
        </p:nvSpPr>
        <p:spPr bwMode="auto">
          <a:xfrm>
            <a:off x="7813675" y="381000"/>
            <a:ext cx="290195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8" name="Text Box 7"/>
          <p:cNvSpPr txBox="1">
            <a:spLocks noChangeArrowheads="1"/>
          </p:cNvSpPr>
          <p:nvPr/>
        </p:nvSpPr>
        <p:spPr bwMode="auto">
          <a:xfrm>
            <a:off x="685800" y="379413"/>
            <a:ext cx="699135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10861675" y="381000"/>
            <a:ext cx="63500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B3E38B43-9B98-4D82-8324-768B404557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xStyles>
    <p:titleStyle>
      <a:lvl1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 kern="1200">
          <a:solidFill>
            <a:srgbClr val="FFFFFF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2pPr>
      <a:lvl3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3pPr>
      <a:lvl4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4pPr>
      <a:lvl5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5pPr>
      <a:lvl6pPr marL="25146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6pPr>
      <a:lvl7pPr marL="29718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7pPr>
      <a:lvl8pPr marL="34290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8pPr>
      <a:lvl9pPr marL="38862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5720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5600" y="763588"/>
            <a:ext cx="8601075" cy="1284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title text format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193925"/>
            <a:ext cx="10810875" cy="401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outline text format</a:t>
            </a:r>
          </a:p>
          <a:p>
            <a:pPr lvl="1"/>
            <a:r>
              <a:rPr lang="en-GB" altLang="en-US" smtClean="0"/>
              <a:t>Second Outline Level</a:t>
            </a:r>
          </a:p>
          <a:p>
            <a:pPr lvl="2"/>
            <a:r>
              <a:rPr lang="en-GB" altLang="en-US" smtClean="0"/>
              <a:t>Third Outline Level</a:t>
            </a:r>
          </a:p>
          <a:p>
            <a:pPr lvl="3"/>
            <a:r>
              <a:rPr lang="en-GB" altLang="en-US" smtClean="0"/>
              <a:t>Fourth Outline Level</a:t>
            </a:r>
          </a:p>
          <a:p>
            <a:pPr lvl="4"/>
            <a:r>
              <a:rPr lang="en-GB" altLang="en-US" smtClean="0"/>
              <a:t>Fifth Outline Level</a:t>
            </a:r>
          </a:p>
          <a:p>
            <a:pPr lvl="4"/>
            <a:r>
              <a:rPr lang="en-GB" altLang="en-US" smtClean="0"/>
              <a:t>Sixth Outline Level</a:t>
            </a:r>
          </a:p>
          <a:p>
            <a:pPr lvl="4"/>
            <a:r>
              <a:rPr lang="en-GB" altLang="en-US" smtClean="0"/>
              <a:t>Seventh Outline Level</a:t>
            </a:r>
          </a:p>
          <a:p>
            <a:pPr lvl="4"/>
            <a:r>
              <a:rPr lang="en-GB" altLang="en-US" smtClean="0"/>
              <a:t>Eighth Outline Level</a:t>
            </a:r>
          </a:p>
          <a:p>
            <a:pPr lvl="4"/>
            <a:r>
              <a:rPr lang="en-GB" altLang="en-US" smtClean="0"/>
              <a:t>Ninth Outline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7813675" y="379413"/>
            <a:ext cx="290195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150" name="Text Box 5"/>
          <p:cNvSpPr txBox="1">
            <a:spLocks noChangeArrowheads="1"/>
          </p:cNvSpPr>
          <p:nvPr/>
        </p:nvSpPr>
        <p:spPr bwMode="auto">
          <a:xfrm>
            <a:off x="685800" y="379413"/>
            <a:ext cx="699135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10861675" y="381000"/>
            <a:ext cx="63500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90AD8B74-5D9E-40D4-9669-6E933CB2761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 kern="1200">
          <a:solidFill>
            <a:srgbClr val="FFFFFF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2pPr>
      <a:lvl3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3pPr>
      <a:lvl4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4pPr>
      <a:lvl5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5pPr>
      <a:lvl6pPr marL="25146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6pPr>
      <a:lvl7pPr marL="29718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7pPr>
      <a:lvl8pPr marL="34290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8pPr>
      <a:lvl9pPr marL="38862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5720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17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5600" y="763588"/>
            <a:ext cx="8601075" cy="1284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title text format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193925"/>
            <a:ext cx="10810875" cy="401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the outline text format</a:t>
            </a:r>
          </a:p>
          <a:p>
            <a:pPr lvl="1"/>
            <a:r>
              <a:rPr lang="en-GB" altLang="en-US" smtClean="0"/>
              <a:t>Second Outline Level</a:t>
            </a:r>
          </a:p>
          <a:p>
            <a:pPr lvl="2"/>
            <a:r>
              <a:rPr lang="en-GB" altLang="en-US" smtClean="0"/>
              <a:t>Third Outline Level</a:t>
            </a:r>
          </a:p>
          <a:p>
            <a:pPr lvl="3"/>
            <a:r>
              <a:rPr lang="en-GB" altLang="en-US" smtClean="0"/>
              <a:t>Fourth Outline Level</a:t>
            </a:r>
          </a:p>
          <a:p>
            <a:pPr lvl="4"/>
            <a:r>
              <a:rPr lang="en-GB" altLang="en-US" smtClean="0"/>
              <a:t>Fifth Outline Level</a:t>
            </a:r>
          </a:p>
          <a:p>
            <a:pPr lvl="4"/>
            <a:r>
              <a:rPr lang="en-GB" altLang="en-US" smtClean="0"/>
              <a:t>Sixth Outline Level</a:t>
            </a:r>
          </a:p>
          <a:p>
            <a:pPr lvl="4"/>
            <a:r>
              <a:rPr lang="en-GB" altLang="en-US" smtClean="0"/>
              <a:t>Seventh Outline Level</a:t>
            </a:r>
          </a:p>
          <a:p>
            <a:pPr lvl="4"/>
            <a:r>
              <a:rPr lang="en-GB" altLang="en-US" smtClean="0"/>
              <a:t>Eighth Outline Level</a:t>
            </a:r>
          </a:p>
          <a:p>
            <a:pPr lvl="4"/>
            <a:r>
              <a:rPr lang="en-GB" altLang="en-US" smtClean="0"/>
              <a:t>Ninth Outline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7813675" y="379413"/>
            <a:ext cx="290195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174" name="Text Box 5"/>
          <p:cNvSpPr txBox="1">
            <a:spLocks noChangeArrowheads="1"/>
          </p:cNvSpPr>
          <p:nvPr/>
        </p:nvSpPr>
        <p:spPr bwMode="auto">
          <a:xfrm>
            <a:off x="685800" y="381000"/>
            <a:ext cx="699135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10861675" y="381000"/>
            <a:ext cx="635000" cy="35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defRPr sz="1000" smtClean="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9ECB6785-5887-4AEE-AB73-6A09A7CD1A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 kern="1200">
          <a:solidFill>
            <a:srgbClr val="FFFFFF"/>
          </a:solidFill>
          <a:latin typeface="+mj-lt"/>
          <a:ea typeface="+mj-ea"/>
          <a:cs typeface="+mj-cs"/>
        </a:defRPr>
      </a:lvl1pPr>
      <a:lvl2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2pPr>
      <a:lvl3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3pPr>
      <a:lvl4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4pPr>
      <a:lvl5pPr algn="r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5pPr>
      <a:lvl6pPr marL="25146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6pPr>
      <a:lvl7pPr marL="29718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7pPr>
      <a:lvl8pPr marL="34290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8pPr>
      <a:lvl9pPr marL="3886200" indent="-228600" algn="r" defTabSz="457200" rtl="0" fontAlgn="base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000">
          <a:solidFill>
            <a:srgbClr val="FFFFFF"/>
          </a:solidFill>
          <a:latin typeface="Century Gothic" panose="020B050202020202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5720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c/LANL-Earthquake-Prediction" TargetMode="External"/><Relationship Id="rId3" Type="http://schemas.openxmlformats.org/officeDocument/2006/relationships/slideLayout" Target="../slideLayouts/slideLayout7.xml"/><Relationship Id="rId7" Type="http://schemas.openxmlformats.org/officeDocument/2006/relationships/hyperlink" Target="https://www.kaggle.com/gpreda/lanl-earthquake-eda-and-prediction" TargetMode="Externa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hyperlink" Target="https://www.kaggle.com/artgor/earthquakes-fe-more-features-and-samples" TargetMode="External"/><Relationship Id="rId5" Type="http://schemas.openxmlformats.org/officeDocument/2006/relationships/hyperlink" Target="http://papers.nips.cc/paper/6907-lightgbm-a-highly-efficient-gradient-boosting-decision-tree" TargetMode="External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13.xml"/><Relationship Id="rId9" Type="http://schemas.openxmlformats.org/officeDocument/2006/relationships/hyperlink" Target="https://www.kaggle.com/scirpus/andrews-script-plus-a-genetic-program-model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1"/>
          <p:cNvSpPr txBox="1">
            <a:spLocks noChangeArrowheads="1"/>
          </p:cNvSpPr>
          <p:nvPr/>
        </p:nvSpPr>
        <p:spPr bwMode="auto">
          <a:xfrm>
            <a:off x="815975" y="1512888"/>
            <a:ext cx="10483850" cy="841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000" b="1" dirty="0">
                <a:solidFill>
                  <a:srgbClr val="FFFFFF"/>
                </a:solidFill>
              </a:rPr>
              <a:t>Kaggle LANL Earthquake Prediction</a:t>
            </a:r>
          </a:p>
        </p:txBody>
      </p:sp>
      <p:sp>
        <p:nvSpPr>
          <p:cNvPr id="9219" name="Text Box 2"/>
          <p:cNvSpPr txBox="1">
            <a:spLocks noChangeArrowheads="1"/>
          </p:cNvSpPr>
          <p:nvPr/>
        </p:nvSpPr>
        <p:spPr bwMode="auto">
          <a:xfrm>
            <a:off x="815975" y="2655888"/>
            <a:ext cx="10483850" cy="192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1000"/>
              </a:spcBef>
              <a:buClrTx/>
              <a:buFontTx/>
              <a:buNone/>
            </a:pPr>
            <a:r>
              <a:rPr lang="en-US" altLang="en-US" sz="1900" dirty="0">
                <a:solidFill>
                  <a:srgbClr val="FFFFFF"/>
                </a:solidFill>
              </a:rPr>
              <a:t>Machine Learning and Exploratory Data Analysis</a:t>
            </a: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Tx/>
              <a:buFontTx/>
              <a:buNone/>
            </a:pPr>
            <a:r>
              <a:rPr lang="en-US" altLang="en-US" sz="1900" dirty="0">
                <a:solidFill>
                  <a:srgbClr val="FFFFFF"/>
                </a:solidFill>
              </a:rPr>
              <a:t>MSDS696 Data Science Practicum II – Regis University – Denver, CO</a:t>
            </a: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Tx/>
              <a:buFontTx/>
              <a:buNone/>
            </a:pPr>
            <a:r>
              <a:rPr lang="en-US" altLang="en-US" sz="1900" dirty="0">
                <a:solidFill>
                  <a:srgbClr val="FFFFFF"/>
                </a:solidFill>
              </a:rPr>
              <a:t>Kevin Maher</a:t>
            </a: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Tx/>
              <a:buFontTx/>
              <a:buNone/>
            </a:pPr>
            <a:r>
              <a:rPr lang="en-US" altLang="en-US" sz="1900" dirty="0" smtClean="0">
                <a:solidFill>
                  <a:srgbClr val="FFFFFF"/>
                </a:solidFill>
              </a:rPr>
              <a:t>4/28/2019</a:t>
            </a:r>
            <a:endParaRPr lang="en-US" altLang="en-US" sz="1900" dirty="0">
              <a:solidFill>
                <a:srgbClr val="FFFFFF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Tx/>
              <a:buFontTx/>
              <a:buNone/>
            </a:pPr>
            <a:endParaRPr lang="en-US" altLang="en-US" sz="1900" dirty="0">
              <a:solidFill>
                <a:srgbClr val="FFFFFF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Tx/>
              <a:buFontTx/>
              <a:buNone/>
            </a:pPr>
            <a:endParaRPr lang="en-US" altLang="en-US" sz="1900" dirty="0">
              <a:solidFill>
                <a:srgbClr val="FFFFFF"/>
              </a:solidFill>
            </a:endParaRPr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253">
        <p:fade/>
      </p:transition>
    </mc:Choice>
    <mc:Fallback>
      <p:transition spd="med" advTm="14253">
        <p:fade/>
      </p:transition>
    </mc:Fallback>
  </mc:AlternateContent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1"/>
          <p:cNvSpPr txBox="1">
            <a:spLocks noChangeArrowheads="1"/>
          </p:cNvSpPr>
          <p:nvPr/>
        </p:nvSpPr>
        <p:spPr bwMode="auto">
          <a:xfrm>
            <a:off x="685800" y="1295400"/>
            <a:ext cx="10820400" cy="287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Now that we have more data – we can have more features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Fourier transform magnitude indicates most of the signal is below the 20k frequency line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From plots like the one below it appears that most energy is in the lower frequency bands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One way to get more features is to take the existing feature generation (Lukayenko, 2019) and create more signals by using low pass and band pass filters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Band pass filtering increases number of features to 900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rgbClr val="FFFFFF"/>
              </a:solidFill>
            </a:endParaRPr>
          </a:p>
        </p:txBody>
      </p:sp>
      <p:sp>
        <p:nvSpPr>
          <p:cNvPr id="27651" name="Text Box 2"/>
          <p:cNvSpPr txBox="1">
            <a:spLocks noChangeArrowheads="1"/>
          </p:cNvSpPr>
          <p:nvPr/>
        </p:nvSpPr>
        <p:spPr bwMode="auto">
          <a:xfrm>
            <a:off x="2895600" y="182563"/>
            <a:ext cx="861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Filtering the Data</a:t>
            </a:r>
          </a:p>
        </p:txBody>
      </p:sp>
      <p:pic>
        <p:nvPicPr>
          <p:cNvPr id="27652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988" y="4648200"/>
            <a:ext cx="4572000" cy="172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7653" name="Text Box 1"/>
          <p:cNvSpPr txBox="1">
            <a:spLocks noChangeArrowheads="1"/>
          </p:cNvSpPr>
          <p:nvPr/>
        </p:nvSpPr>
        <p:spPr bwMode="auto">
          <a:xfrm>
            <a:off x="6242050" y="5029200"/>
            <a:ext cx="5257800" cy="124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</a:pPr>
            <a:r>
              <a:rPr lang="en-US" altLang="en-US" sz="2400">
                <a:solidFill>
                  <a:srgbClr val="FFFFFF"/>
                </a:solidFill>
              </a:rPr>
              <a:t>Use digital filters to take slices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</a:pPr>
            <a:r>
              <a:rPr lang="en-US" altLang="en-US" sz="2400">
                <a:solidFill>
                  <a:srgbClr val="FFFFFF"/>
                </a:solidFill>
              </a:rPr>
              <a:t>This is like dividing by musical note</a:t>
            </a: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72194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Box 1"/>
          <p:cNvSpPr txBox="1">
            <a:spLocks noChangeArrowheads="1"/>
          </p:cNvSpPr>
          <p:nvPr/>
        </p:nvSpPr>
        <p:spPr bwMode="auto">
          <a:xfrm>
            <a:off x="673100" y="1447800"/>
            <a:ext cx="108204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 marL="741363" indent="-2841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LightGBM and </a:t>
            </a:r>
            <a:r>
              <a:rPr lang="en-US" altLang="en-US" sz="2400" dirty="0" err="1">
                <a:solidFill>
                  <a:srgbClr val="FFFFFF"/>
                </a:solidFill>
              </a:rPr>
              <a:t>XGBoost</a:t>
            </a:r>
            <a:r>
              <a:rPr lang="en-US" altLang="en-US" sz="2400" dirty="0">
                <a:solidFill>
                  <a:srgbClr val="FFFFFF"/>
                </a:solidFill>
              </a:rPr>
              <a:t> were easiest to work with on this data set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Training time was OK, gave good scores with minimal tuning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Deep Learning did not perform as well as gradient boosting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rgbClr val="FFFFFF"/>
              </a:solidFill>
            </a:endParaRP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First Inspiration was that cross validation could be done both randomly and in a stratified manner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Now LightGBM and </a:t>
            </a:r>
            <a:r>
              <a:rPr lang="en-US" altLang="en-US" sz="2400" dirty="0" err="1">
                <a:solidFill>
                  <a:srgbClr val="FFFFFF"/>
                </a:solidFill>
              </a:rPr>
              <a:t>XGBoost</a:t>
            </a:r>
            <a:r>
              <a:rPr lang="en-US" altLang="en-US" sz="2400" dirty="0">
                <a:solidFill>
                  <a:srgbClr val="FFFFFF"/>
                </a:solidFill>
              </a:rPr>
              <a:t> give 4 models – 2 models x 2 CV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Stratified into 6 chunks that don’t overlap because of the original split for 6 process feature creation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Second inspiration was that Pearson’s coefficient test could be used for feature elimination – led to a decrease in error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Improved model feature selection was simply done by using p-value at a 0.05 threshold: 900 features reduced to 630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endParaRPr lang="en-US" altLang="en-US" sz="2400" dirty="0">
              <a:solidFill>
                <a:srgbClr val="FFFFFF"/>
              </a:solidFill>
            </a:endParaRP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endParaRPr lang="en-US" altLang="en-US" sz="2400" dirty="0">
              <a:solidFill>
                <a:srgbClr val="FFFFFF"/>
              </a:solidFill>
            </a:endParaRPr>
          </a:p>
        </p:txBody>
      </p:sp>
      <p:sp>
        <p:nvSpPr>
          <p:cNvPr id="29699" name="Text Box 2"/>
          <p:cNvSpPr txBox="1">
            <a:spLocks noChangeArrowheads="1"/>
          </p:cNvSpPr>
          <p:nvPr/>
        </p:nvSpPr>
        <p:spPr bwMode="auto">
          <a:xfrm>
            <a:off x="2895600" y="182563"/>
            <a:ext cx="861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Modeling the Data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108100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Box 1"/>
          <p:cNvSpPr txBox="1">
            <a:spLocks noChangeArrowheads="1"/>
          </p:cNvSpPr>
          <p:nvPr/>
        </p:nvSpPr>
        <p:spPr bwMode="auto">
          <a:xfrm>
            <a:off x="685800" y="1524000"/>
            <a:ext cx="1082040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 marL="738188" indent="-280988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Achieved Kaggle score of </a:t>
            </a:r>
            <a:r>
              <a:rPr lang="en-US" altLang="en-US" sz="2400" dirty="0" smtClean="0">
                <a:solidFill>
                  <a:srgbClr val="FFFFFF"/>
                </a:solidFill>
              </a:rPr>
              <a:t>1.392 </a:t>
            </a:r>
            <a:r>
              <a:rPr lang="en-US" altLang="en-US" sz="2400" dirty="0">
                <a:solidFill>
                  <a:srgbClr val="FFFFFF"/>
                </a:solidFill>
              </a:rPr>
              <a:t>on the public leader board 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Top </a:t>
            </a:r>
            <a:r>
              <a:rPr lang="en-US" altLang="en-US" sz="2400" dirty="0" smtClean="0">
                <a:solidFill>
                  <a:srgbClr val="FFFFFF"/>
                </a:solidFill>
              </a:rPr>
              <a:t>1% </a:t>
            </a:r>
            <a:r>
              <a:rPr lang="en-US" altLang="en-US" sz="2400" dirty="0">
                <a:solidFill>
                  <a:srgbClr val="FFFFFF"/>
                </a:solidFill>
              </a:rPr>
              <a:t>at the time of submission to Kaggle!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Final model is an average of results from </a:t>
            </a:r>
            <a:r>
              <a:rPr lang="en-US" altLang="en-US" sz="2400" dirty="0" smtClean="0">
                <a:solidFill>
                  <a:srgbClr val="FFFFFF"/>
                </a:solidFill>
              </a:rPr>
              <a:t>three </a:t>
            </a:r>
            <a:r>
              <a:rPr lang="en-US" altLang="en-US" sz="2400" dirty="0">
                <a:solidFill>
                  <a:srgbClr val="FFFFFF"/>
                </a:solidFill>
              </a:rPr>
              <a:t>models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 smtClean="0">
                <a:solidFill>
                  <a:srgbClr val="FFFFFF"/>
                </a:solidFill>
              </a:rPr>
              <a:t>Two of my best models, and, </a:t>
            </a:r>
            <a:r>
              <a:rPr lang="en-US" altLang="en-US" sz="2400" dirty="0">
                <a:solidFill>
                  <a:srgbClr val="FFFFFF"/>
                </a:solidFill>
              </a:rPr>
              <a:t>in the Kaggle tradition of using other people's work to improve one's own results, a script from Scirpus (2019) was added to the ensemble for scoring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Ensemble is done by averaging Kaggle submission results</a:t>
            </a:r>
          </a:p>
        </p:txBody>
      </p:sp>
      <p:sp>
        <p:nvSpPr>
          <p:cNvPr id="31747" name="Text Box 2"/>
          <p:cNvSpPr txBox="1">
            <a:spLocks noChangeArrowheads="1"/>
          </p:cNvSpPr>
          <p:nvPr/>
        </p:nvSpPr>
        <p:spPr bwMode="auto">
          <a:xfrm>
            <a:off x="2895600" y="182563"/>
            <a:ext cx="861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Result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194" y="4572000"/>
            <a:ext cx="8297433" cy="142894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73866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1"/>
          <p:cNvSpPr txBox="1">
            <a:spLocks noChangeArrowheads="1"/>
          </p:cNvSpPr>
          <p:nvPr/>
        </p:nvSpPr>
        <p:spPr bwMode="auto">
          <a:xfrm>
            <a:off x="685800" y="1600200"/>
            <a:ext cx="108204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12725" indent="-212725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2725" algn="l"/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2725" algn="l"/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2725" algn="l"/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2725" algn="l"/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2725" algn="l"/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2725" algn="l"/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2725" algn="l"/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2725" algn="l"/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12725" algn="l"/>
                <a:tab pos="669925" algn="l"/>
                <a:tab pos="1127125" algn="l"/>
                <a:tab pos="1584325" algn="l"/>
                <a:tab pos="2041525" algn="l"/>
                <a:tab pos="2498725" algn="l"/>
                <a:tab pos="2955925" algn="l"/>
                <a:tab pos="3413125" algn="l"/>
                <a:tab pos="3870325" algn="l"/>
                <a:tab pos="4327525" algn="l"/>
                <a:tab pos="4784725" algn="l"/>
                <a:tab pos="5241925" algn="l"/>
                <a:tab pos="5699125" algn="l"/>
                <a:tab pos="6156325" algn="l"/>
                <a:tab pos="6613525" algn="l"/>
                <a:tab pos="7070725" algn="l"/>
                <a:tab pos="7527925" algn="l"/>
                <a:tab pos="7985125" algn="l"/>
                <a:tab pos="8442325" algn="l"/>
                <a:tab pos="8899525" algn="l"/>
                <a:tab pos="9356725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altLang="en-US" dirty="0">
                <a:solidFill>
                  <a:srgbClr val="FFFFFF"/>
                </a:solidFill>
              </a:rPr>
              <a:t>Chen, T., &amp; </a:t>
            </a:r>
            <a:r>
              <a:rPr lang="en-US" altLang="en-US" dirty="0" err="1">
                <a:solidFill>
                  <a:srgbClr val="FFFFFF"/>
                </a:solidFill>
              </a:rPr>
              <a:t>Guestrin</a:t>
            </a:r>
            <a:r>
              <a:rPr lang="en-US" altLang="en-US" dirty="0">
                <a:solidFill>
                  <a:srgbClr val="FFFFFF"/>
                </a:solidFill>
              </a:rPr>
              <a:t> C. (2016). </a:t>
            </a:r>
            <a:r>
              <a:rPr lang="en-US" altLang="en-US" dirty="0" err="1">
                <a:solidFill>
                  <a:srgbClr val="FFFFFF"/>
                </a:solidFill>
              </a:rPr>
              <a:t>XGBoost</a:t>
            </a:r>
            <a:r>
              <a:rPr lang="en-US" altLang="en-US" dirty="0">
                <a:solidFill>
                  <a:srgbClr val="FFFFFF"/>
                </a:solidFill>
              </a:rPr>
              <a:t>: A scalable tree boosting system. </a:t>
            </a:r>
            <a:r>
              <a:rPr lang="en-US" altLang="en-US" i="1" dirty="0">
                <a:solidFill>
                  <a:srgbClr val="FFFFFF"/>
                </a:solidFill>
              </a:rPr>
              <a:t>In Proceedings of the 22nd ACM SIGKDD International Conference on Knowledge Discovery and Data Mining, KDD ’16</a:t>
            </a:r>
            <a:r>
              <a:rPr lang="en-US" altLang="en-US" dirty="0">
                <a:solidFill>
                  <a:srgbClr val="FFFFFF"/>
                </a:solidFill>
              </a:rPr>
              <a:t>, 785–794, New York, NY, USA.</a:t>
            </a: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altLang="en-US" dirty="0" err="1">
                <a:solidFill>
                  <a:srgbClr val="FFFFFF"/>
                </a:solidFill>
              </a:rPr>
              <a:t>Ke</a:t>
            </a:r>
            <a:r>
              <a:rPr lang="en-US" altLang="en-US" dirty="0">
                <a:solidFill>
                  <a:srgbClr val="FFFFFF"/>
                </a:solidFill>
              </a:rPr>
              <a:t>, G., </a:t>
            </a:r>
            <a:r>
              <a:rPr lang="en-US" altLang="en-US" dirty="0" err="1">
                <a:solidFill>
                  <a:srgbClr val="FFFFFF"/>
                </a:solidFill>
              </a:rPr>
              <a:t>Meng</a:t>
            </a:r>
            <a:r>
              <a:rPr lang="en-US" altLang="en-US" dirty="0">
                <a:solidFill>
                  <a:srgbClr val="FFFFFF"/>
                </a:solidFill>
              </a:rPr>
              <a:t>, Q., Findlay, T., Wang, T., Chen, W., Ma, W., … Liu, T. (2017, December). LightGBM: A Highly Efficient Gradient Boosting Decision Tree. In </a:t>
            </a:r>
            <a:r>
              <a:rPr lang="en-US" altLang="en-US" dirty="0" err="1">
                <a:solidFill>
                  <a:srgbClr val="FFFFFF"/>
                </a:solidFill>
              </a:rPr>
              <a:t>Guyon</a:t>
            </a:r>
            <a:r>
              <a:rPr lang="en-US" altLang="en-US" dirty="0">
                <a:solidFill>
                  <a:srgbClr val="FFFFFF"/>
                </a:solidFill>
              </a:rPr>
              <a:t>, I. &amp; von </a:t>
            </a:r>
            <a:r>
              <a:rPr lang="en-US" altLang="en-US" dirty="0" err="1">
                <a:solidFill>
                  <a:srgbClr val="FFFFFF"/>
                </a:solidFill>
              </a:rPr>
              <a:t>Luxburg</a:t>
            </a:r>
            <a:r>
              <a:rPr lang="en-US" altLang="en-US" dirty="0">
                <a:solidFill>
                  <a:srgbClr val="FFFFFF"/>
                </a:solidFill>
              </a:rPr>
              <a:t>, U. (General Chairs), </a:t>
            </a:r>
            <a:r>
              <a:rPr lang="en-US" altLang="en-US" i="1" dirty="0">
                <a:solidFill>
                  <a:srgbClr val="FFFFFF"/>
                </a:solidFill>
              </a:rPr>
              <a:t>Thirty-first Conference on Neural Information Processing Systems (NIPS 2017)</a:t>
            </a:r>
            <a:r>
              <a:rPr lang="en-US" altLang="en-US" dirty="0">
                <a:solidFill>
                  <a:srgbClr val="FFFFFF"/>
                </a:solidFill>
              </a:rPr>
              <a:t>. Long Beach, CA. Retrieved from: </a:t>
            </a:r>
            <a:r>
              <a:rPr lang="en-US" altLang="en-US" u="sng" dirty="0">
                <a:solidFill>
                  <a:srgbClr val="FFFFFF"/>
                </a:solidFill>
                <a:hlinkClick r:id="rId5"/>
              </a:rPr>
              <a:t>http://papers.nips.cc/paper/6907-lightgbm-a-highly-efficient-gradient-boosting-decision-tree</a:t>
            </a:r>
            <a:endParaRPr lang="en-US" altLang="en-US" dirty="0">
              <a:solidFill>
                <a:srgbClr val="FFFFFF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altLang="en-US" dirty="0">
                <a:solidFill>
                  <a:srgbClr val="FFFFFF"/>
                </a:solidFill>
              </a:rPr>
              <a:t>Lukayenko, A. (2019). Earthquakes FE. More features and samples. </a:t>
            </a:r>
            <a:r>
              <a:rPr lang="en-US" altLang="en-US" i="1" dirty="0">
                <a:solidFill>
                  <a:srgbClr val="FFFFFF"/>
                </a:solidFill>
              </a:rPr>
              <a:t>Kaggle</a:t>
            </a:r>
            <a:r>
              <a:rPr lang="en-US" altLang="en-US" dirty="0">
                <a:solidFill>
                  <a:srgbClr val="FFFFFF"/>
                </a:solidFill>
              </a:rPr>
              <a:t>. Retrieved from: </a:t>
            </a:r>
            <a:r>
              <a:rPr lang="en-US" altLang="en-US" dirty="0">
                <a:solidFill>
                  <a:srgbClr val="FFFFFF"/>
                </a:solidFill>
                <a:hlinkClick r:id="rId6"/>
              </a:rPr>
              <a:t>https://www.kaggle.com/artgor/earthquakes-fe-more-features-and-samples</a:t>
            </a:r>
            <a:r>
              <a:rPr lang="en-US" altLang="en-US" dirty="0">
                <a:solidFill>
                  <a:srgbClr val="FFFFFF"/>
                </a:solidFill>
              </a:rPr>
              <a:t>  </a:t>
            </a: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altLang="en-US" dirty="0">
                <a:solidFill>
                  <a:srgbClr val="FFFFFF"/>
                </a:solidFill>
              </a:rPr>
              <a:t>Preda, G (2019).  LANL Earthquake EDA and Prediction.  </a:t>
            </a:r>
            <a:r>
              <a:rPr lang="en-US" altLang="en-US" i="1" dirty="0">
                <a:solidFill>
                  <a:srgbClr val="FFFFFF"/>
                </a:solidFill>
              </a:rPr>
              <a:t>Kaggle</a:t>
            </a:r>
            <a:r>
              <a:rPr lang="en-US" altLang="en-US" dirty="0">
                <a:solidFill>
                  <a:srgbClr val="FFFFFF"/>
                </a:solidFill>
              </a:rPr>
              <a:t>.  Retrieved from: </a:t>
            </a:r>
            <a:r>
              <a:rPr lang="en-US" altLang="en-US" dirty="0">
                <a:solidFill>
                  <a:srgbClr val="FFFFFF"/>
                </a:solidFill>
                <a:hlinkClick r:id="rId7"/>
              </a:rPr>
              <a:t>https://www.kaggle.com/gpreda/lanl-earthquake-eda-and-prediction</a:t>
            </a:r>
            <a:r>
              <a:rPr lang="en-US" altLang="en-US" dirty="0">
                <a:solidFill>
                  <a:srgbClr val="FFFFFF"/>
                </a:solidFill>
              </a:rPr>
              <a:t>  </a:t>
            </a: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altLang="en-US" dirty="0" err="1">
                <a:solidFill>
                  <a:srgbClr val="FFFFFF"/>
                </a:solidFill>
              </a:rPr>
              <a:t>Rouet</a:t>
            </a:r>
            <a:r>
              <a:rPr lang="en-US" altLang="en-US" dirty="0">
                <a:solidFill>
                  <a:srgbClr val="FFFFFF"/>
                </a:solidFill>
              </a:rPr>
              <a:t>-Leduc., et al (2019).  LANL Earthquake Prediction.  </a:t>
            </a:r>
            <a:r>
              <a:rPr lang="en-US" altLang="en-US" i="1" dirty="0">
                <a:solidFill>
                  <a:srgbClr val="FFFFFF"/>
                </a:solidFill>
              </a:rPr>
              <a:t>Kaggle</a:t>
            </a:r>
            <a:r>
              <a:rPr lang="en-US" altLang="en-US" dirty="0">
                <a:solidFill>
                  <a:srgbClr val="FFFFFF"/>
                </a:solidFill>
              </a:rPr>
              <a:t>.  Retrieved from: </a:t>
            </a:r>
            <a:r>
              <a:rPr lang="en-US" altLang="en-US" dirty="0">
                <a:solidFill>
                  <a:srgbClr val="FFFFFF"/>
                </a:solidFill>
                <a:hlinkClick r:id="rId8"/>
              </a:rPr>
              <a:t>https://www.kaggle.com/c/LANL-Earthquake-Prediction</a:t>
            </a:r>
            <a:r>
              <a:rPr lang="en-US" altLang="en-US" dirty="0">
                <a:solidFill>
                  <a:srgbClr val="FFFFFF"/>
                </a:solidFill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altLang="en-US" dirty="0">
                <a:solidFill>
                  <a:srgbClr val="FFFFFF"/>
                </a:solidFill>
              </a:rPr>
              <a:t>Scirpus (2019).  Andrews Script plus a Genetic Program Model.  </a:t>
            </a:r>
            <a:r>
              <a:rPr lang="en-US" altLang="en-US" i="1" dirty="0">
                <a:solidFill>
                  <a:srgbClr val="FFFFFF"/>
                </a:solidFill>
              </a:rPr>
              <a:t>Kaggle</a:t>
            </a:r>
            <a:r>
              <a:rPr lang="en-US" altLang="en-US" dirty="0">
                <a:solidFill>
                  <a:srgbClr val="FFFFFF"/>
                </a:solidFill>
              </a:rPr>
              <a:t>.  Retrieved from: </a:t>
            </a:r>
            <a:r>
              <a:rPr lang="en-US" altLang="en-US" dirty="0">
                <a:solidFill>
                  <a:srgbClr val="FFFFFF"/>
                </a:solidFill>
                <a:hlinkClick r:id="rId9"/>
              </a:rPr>
              <a:t>https://www.kaggle.com/scirpus/andrews-script-plus-a-genetic-program-model/</a:t>
            </a:r>
            <a:r>
              <a:rPr lang="en-US" altLang="en-US" dirty="0">
                <a:solidFill>
                  <a:srgbClr val="FFFFFF"/>
                </a:solidFill>
              </a:rPr>
              <a:t>  </a:t>
            </a:r>
          </a:p>
          <a:p>
            <a:pPr eaLnBrk="1" hangingPunct="1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None/>
            </a:pPr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33795" name="Text Box 2"/>
          <p:cNvSpPr txBox="1">
            <a:spLocks noChangeArrowheads="1"/>
          </p:cNvSpPr>
          <p:nvPr/>
        </p:nvSpPr>
        <p:spPr bwMode="auto">
          <a:xfrm>
            <a:off x="2895600" y="579438"/>
            <a:ext cx="8610600" cy="129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REFERENCES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6052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ext Box 1"/>
          <p:cNvSpPr txBox="1">
            <a:spLocks noChangeArrowheads="1"/>
          </p:cNvSpPr>
          <p:nvPr/>
        </p:nvSpPr>
        <p:spPr bwMode="auto">
          <a:xfrm>
            <a:off x="685800" y="1916113"/>
            <a:ext cx="10820400" cy="4408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 marL="735013" indent="-277813"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marL="342900" indent="-342900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Chose the project because it was a good fit for my math skills</a:t>
            </a:r>
          </a:p>
          <a:p>
            <a:pPr marL="800100" lvl="1" indent="-342900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Have taken courses in signal processing and have experience as a test engineer – which has proved useful here</a:t>
            </a:r>
          </a:p>
          <a:p>
            <a:pPr marL="342900" indent="-342900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Computer Science Graduate, working on a Masters Degree in Data Science at Regis University in Denver, CO</a:t>
            </a:r>
          </a:p>
          <a:p>
            <a:pPr marL="849313" lvl="1" indent="-342900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This is my final Masters project to complete the degree</a:t>
            </a:r>
          </a:p>
          <a:p>
            <a:pPr marL="342900" indent="-342900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No Geology background – this has been approached purely as a domain agnostic machine learning regression challenge</a:t>
            </a:r>
          </a:p>
          <a:p>
            <a:pPr marL="342900" indent="-342900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By day I am a Data Analyst and Data Engineer</a:t>
            </a:r>
          </a:p>
          <a:p>
            <a:pPr marL="849313" lvl="1" indent="-342900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Designing and maintaining database and data analysis systems for a manufacturer of electrified trucks</a:t>
            </a:r>
          </a:p>
        </p:txBody>
      </p:sp>
      <p:sp>
        <p:nvSpPr>
          <p:cNvPr id="11267" name="Text Box 2"/>
          <p:cNvSpPr txBox="1">
            <a:spLocks noChangeArrowheads="1"/>
          </p:cNvSpPr>
          <p:nvPr/>
        </p:nvSpPr>
        <p:spPr bwMode="auto">
          <a:xfrm>
            <a:off x="2895600" y="579438"/>
            <a:ext cx="8610600" cy="129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About Me</a:t>
            </a:r>
          </a:p>
        </p:txBody>
      </p: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1110">
        <p:fade/>
      </p:transition>
    </mc:Choice>
    <mc:Fallback>
      <p:transition spd="med" advTm="41110">
        <p:fade/>
      </p:transition>
    </mc:Fallback>
  </mc:AlternateContent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ext Box 1"/>
          <p:cNvSpPr txBox="1">
            <a:spLocks noChangeArrowheads="1"/>
          </p:cNvSpPr>
          <p:nvPr/>
        </p:nvSpPr>
        <p:spPr bwMode="auto">
          <a:xfrm>
            <a:off x="685800" y="1916113"/>
            <a:ext cx="10820400" cy="4259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Los Alamos National Laboratory has sponsored a machine learning challenge on Kaggle for entrants to predict the time when a laboratory earthquake will occur (Rouet-Leduc, et. </a:t>
            </a:r>
            <a:r>
              <a:rPr lang="en-US" altLang="en-US" sz="2400" dirty="0" smtClean="0"/>
              <a:t>al, 2019)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Will be approached as a regression problem because the time-to-failure – the next earthquake – is given as a continuous variable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Given an acoustic signal – extract useful statistics and predict the next quake with the regression model 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The training signal is very long and has a number of earthquakes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The test signals are very small compared to the test signal – so the user must decide how to separate the training signal into slices that match the test signals</a:t>
            </a:r>
          </a:p>
          <a:p>
            <a:pPr indent="-222250" eaLnBrk="1" hangingPunct="1">
              <a:lnSpc>
                <a:spcPct val="80000"/>
              </a:lnSpc>
              <a:spcBef>
                <a:spcPts val="1000"/>
              </a:spcBef>
              <a:buSzPct val="100000"/>
              <a:defRPr/>
            </a:pPr>
            <a:endParaRPr lang="en-US" altLang="en-US" sz="2400" dirty="0" smtClean="0"/>
          </a:p>
        </p:txBody>
      </p:sp>
      <p:sp>
        <p:nvSpPr>
          <p:cNvPr id="13315" name="Text Box 2"/>
          <p:cNvSpPr txBox="1">
            <a:spLocks noChangeArrowheads="1"/>
          </p:cNvSpPr>
          <p:nvPr/>
        </p:nvSpPr>
        <p:spPr bwMode="auto">
          <a:xfrm>
            <a:off x="2895600" y="579438"/>
            <a:ext cx="8610600" cy="129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Introduction</a:t>
            </a:r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5154">
        <p:fade/>
      </p:transition>
    </mc:Choice>
    <mc:Fallback>
      <p:transition spd="med" advTm="65154">
        <p:fade/>
      </p:transition>
    </mc:Fallback>
  </mc:AlternateContent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ext Box 1"/>
          <p:cNvSpPr txBox="1">
            <a:spLocks noChangeArrowheads="1"/>
          </p:cNvSpPr>
          <p:nvPr/>
        </p:nvSpPr>
        <p:spPr bwMode="auto">
          <a:xfrm>
            <a:off x="685800" y="1463675"/>
            <a:ext cx="10820400" cy="2468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smtClean="0"/>
              <a:t>Its huge!  629 million data points and 10GB storage on a hard drive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smtClean="0"/>
              <a:t>Only 16 earthquakes though so this will be a tough challenge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smtClean="0"/>
              <a:t>Earthquakes occur when the blue line jumps from near zero to a much higher value – 6 to 16 seconds apart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smtClean="0"/>
              <a:t>Signal Spikes seem to occur just before each quake – but we will find these difficult to exploit as we perform more exploratory analysis</a:t>
            </a:r>
          </a:p>
          <a:p>
            <a:pPr indent="-222250" eaLnBrk="1" hangingPunct="1">
              <a:lnSpc>
                <a:spcPct val="80000"/>
              </a:lnSpc>
              <a:spcBef>
                <a:spcPts val="1000"/>
              </a:spcBef>
              <a:buSzPct val="100000"/>
              <a:defRPr/>
            </a:pPr>
            <a:endParaRPr lang="en-US" altLang="en-US" sz="2400" smtClean="0"/>
          </a:p>
        </p:txBody>
      </p:sp>
      <p:sp>
        <p:nvSpPr>
          <p:cNvPr id="15363" name="Text Box 2"/>
          <p:cNvSpPr txBox="1">
            <a:spLocks noChangeArrowheads="1"/>
          </p:cNvSpPr>
          <p:nvPr/>
        </p:nvSpPr>
        <p:spPr bwMode="auto">
          <a:xfrm>
            <a:off x="2895600" y="182563"/>
            <a:ext cx="861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Training Data</a:t>
            </a:r>
          </a:p>
        </p:txBody>
      </p:sp>
      <p:pic>
        <p:nvPicPr>
          <p:cNvPr id="15364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0163" y="3840163"/>
            <a:ext cx="4479925" cy="268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5365" name="Text Box 4"/>
          <p:cNvSpPr txBox="1">
            <a:spLocks noChangeArrowheads="1"/>
          </p:cNvSpPr>
          <p:nvPr/>
        </p:nvSpPr>
        <p:spPr bwMode="auto">
          <a:xfrm>
            <a:off x="8648700" y="6126163"/>
            <a:ext cx="23241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buClrTx/>
              <a:buFontTx/>
              <a:buNone/>
            </a:pPr>
            <a:r>
              <a:rPr lang="en-US" altLang="en-US" dirty="0">
                <a:solidFill>
                  <a:srgbClr val="FFFFFF"/>
                </a:solidFill>
              </a:rPr>
              <a:t>Chart: Preda (2019)</a:t>
            </a: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132957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ext Box 1"/>
          <p:cNvSpPr txBox="1">
            <a:spLocks noChangeArrowheads="1"/>
          </p:cNvSpPr>
          <p:nvPr/>
        </p:nvSpPr>
        <p:spPr bwMode="auto">
          <a:xfrm>
            <a:off x="685800" y="1463675"/>
            <a:ext cx="10820400" cy="4784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rgbClr val="FFFFFF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Provided by Kaggle in 150,000 sample chunks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No particular order and they are not from the same time as the training data – they are from another section of the same experiment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No time to earthquake information in the test chunks – like all Kaggle competitions we need to submit our model predictions to Kaggle who then scores them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This competition is scored by “Mean Absolute Error” - a common regression metric and the mean value of the absolute value of the errors – so a lower score is better and zero would be perfect!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We will need to look at the training data in 150,000 sample chunks because that is what is needed to match the test data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2400" dirty="0" smtClean="0"/>
              <a:t>“Test” here means the data we test our models with, “Training” is the data we teach our model with</a:t>
            </a:r>
          </a:p>
          <a:p>
            <a:pPr indent="-222250" eaLnBrk="1" hangingPunct="1">
              <a:lnSpc>
                <a:spcPct val="80000"/>
              </a:lnSpc>
              <a:spcBef>
                <a:spcPts val="1000"/>
              </a:spcBef>
              <a:buSzPct val="100000"/>
              <a:defRPr/>
            </a:pPr>
            <a:endParaRPr lang="en-US" altLang="en-US" sz="2400" dirty="0" smtClean="0"/>
          </a:p>
        </p:txBody>
      </p:sp>
      <p:sp>
        <p:nvSpPr>
          <p:cNvPr id="17411" name="Text Box 2"/>
          <p:cNvSpPr txBox="1">
            <a:spLocks noChangeArrowheads="1"/>
          </p:cNvSpPr>
          <p:nvPr/>
        </p:nvSpPr>
        <p:spPr bwMode="auto">
          <a:xfrm>
            <a:off x="2895600" y="182563"/>
            <a:ext cx="861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Test Data</a:t>
            </a: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44845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 Box 1"/>
          <p:cNvSpPr txBox="1">
            <a:spLocks noChangeArrowheads="1"/>
          </p:cNvSpPr>
          <p:nvPr/>
        </p:nvSpPr>
        <p:spPr bwMode="auto">
          <a:xfrm>
            <a:off x="685800" y="1463675"/>
            <a:ext cx="10820400" cy="2468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FFFFFF"/>
                </a:solidFill>
              </a:rPr>
              <a:t>2624 Test &amp; 4194 Training Samples if dividing training data evenly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FFFFFF"/>
                </a:solidFill>
              </a:rPr>
              <a:t>A few samples from each set – test on top, training on bottom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FFFFFF"/>
                </a:solidFill>
              </a:rPr>
              <a:t>Hard to tell how similar they are from such a small sample – but we can quickly see the noise that we need to get 'data' from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19459" name="Text Box 2"/>
          <p:cNvSpPr txBox="1">
            <a:spLocks noChangeArrowheads="1"/>
          </p:cNvSpPr>
          <p:nvPr/>
        </p:nvSpPr>
        <p:spPr bwMode="auto">
          <a:xfrm>
            <a:off x="2895600" y="182563"/>
            <a:ext cx="861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Test Data vs Training Data</a:t>
            </a:r>
          </a:p>
        </p:txBody>
      </p:sp>
      <p:pic>
        <p:nvPicPr>
          <p:cNvPr id="19460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300" y="3200400"/>
            <a:ext cx="92583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461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163" y="4929188"/>
            <a:ext cx="9191625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34066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1"/>
          <p:cNvSpPr txBox="1">
            <a:spLocks noChangeArrowheads="1"/>
          </p:cNvSpPr>
          <p:nvPr/>
        </p:nvSpPr>
        <p:spPr bwMode="auto">
          <a:xfrm>
            <a:off x="685800" y="1463675"/>
            <a:ext cx="10820400" cy="463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 marL="741363" indent="-2841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There are a lot of great starter scripts available on Kaggle that the community has published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Will use two as a start for my own efforts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Feature Generation by Andrew Lukayenko (2019)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Modeling by Gabriel Preda (2019)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Important </a:t>
            </a:r>
            <a:r>
              <a:rPr lang="en-US" altLang="en-US" sz="2400" dirty="0" smtClean="0">
                <a:solidFill>
                  <a:srgbClr val="FFFFFF"/>
                </a:solidFill>
              </a:rPr>
              <a:t>take </a:t>
            </a:r>
            <a:r>
              <a:rPr lang="en-US" altLang="en-US" sz="2400" dirty="0" err="1" smtClean="0">
                <a:solidFill>
                  <a:srgbClr val="FFFFFF"/>
                </a:solidFill>
              </a:rPr>
              <a:t>aways</a:t>
            </a:r>
            <a:r>
              <a:rPr lang="en-US" altLang="en-US" sz="2400" dirty="0">
                <a:solidFill>
                  <a:srgbClr val="FFFFFF"/>
                </a:solidFill>
              </a:rPr>
              <a:t>: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Training signal is sliced into 4194 equal 150k slices to obtain training data whose size matches the test data samples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~150 Features are created from the signal through statistics and Fourier transform – that's a lot of ideas for features!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Preda uses a LightGBM model among others – this is one of the newer decision tree based gradient boosting machines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 dirty="0">
              <a:solidFill>
                <a:srgbClr val="FFFFFF"/>
              </a:solidFill>
            </a:endParaRPr>
          </a:p>
        </p:txBody>
      </p:sp>
      <p:sp>
        <p:nvSpPr>
          <p:cNvPr id="21507" name="Text Box 2"/>
          <p:cNvSpPr txBox="1">
            <a:spLocks noChangeArrowheads="1"/>
          </p:cNvSpPr>
          <p:nvPr/>
        </p:nvSpPr>
        <p:spPr bwMode="auto">
          <a:xfrm>
            <a:off x="2895600" y="182563"/>
            <a:ext cx="861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 dirty="0">
                <a:solidFill>
                  <a:srgbClr val="FFFFFF"/>
                </a:solidFill>
              </a:rPr>
              <a:t>Kaggle Kernel Scripts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78739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 Box 1"/>
          <p:cNvSpPr txBox="1">
            <a:spLocks noChangeArrowheads="1"/>
          </p:cNvSpPr>
          <p:nvPr/>
        </p:nvSpPr>
        <p:spPr bwMode="auto">
          <a:xfrm>
            <a:off x="685800" y="1463675"/>
            <a:ext cx="10820400" cy="2468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 marL="741363" indent="-2841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The slice models where 4194 samples are taken from the training data in a non-overlapping manner have been well-explored on Kaggle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These result in models whose cross validation score is worse than their eventual leader board score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Using the Preda (2019) script and his LightGBM model a leader board score of 1.556 was observed, an ensemble would do better and Preda currently has a score around 1.45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Fourier transform features from the Lukayenko (2019) script take statistics on real and imaginary output of </a:t>
            </a:r>
            <a:r>
              <a:rPr lang="en-US" altLang="en-US" sz="2400" dirty="0" smtClean="0">
                <a:solidFill>
                  <a:srgbClr val="FFFFFF"/>
                </a:solidFill>
              </a:rPr>
              <a:t>Fourier </a:t>
            </a:r>
            <a:r>
              <a:rPr lang="en-US" altLang="en-US" sz="2400" dirty="0">
                <a:solidFill>
                  <a:srgbClr val="FFFFFF"/>
                </a:solidFill>
              </a:rPr>
              <a:t>transform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FF"/>
                </a:solidFill>
              </a:rPr>
              <a:t>Plan is to try approach with more data – 24k rows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These of necessity will overlap – risks leakage but also gets more data and allows for more features without “large p small n”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 dirty="0">
                <a:solidFill>
                  <a:srgbClr val="FFFFFF"/>
                </a:solidFill>
              </a:rPr>
              <a:t>Fourier transform will  concentrate on traditional magnitude and phase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 dirty="0">
              <a:solidFill>
                <a:srgbClr val="FFFFFF"/>
              </a:solidFill>
            </a:endParaRPr>
          </a:p>
        </p:txBody>
      </p:sp>
      <p:sp>
        <p:nvSpPr>
          <p:cNvPr id="23555" name="Text Box 2"/>
          <p:cNvSpPr txBox="1">
            <a:spLocks noChangeArrowheads="1"/>
          </p:cNvSpPr>
          <p:nvPr/>
        </p:nvSpPr>
        <p:spPr bwMode="auto">
          <a:xfrm>
            <a:off x="2895600" y="182563"/>
            <a:ext cx="861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A Different Direction</a:t>
            </a: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78853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 Box 1"/>
          <p:cNvSpPr txBox="1">
            <a:spLocks noChangeArrowheads="1"/>
          </p:cNvSpPr>
          <p:nvPr/>
        </p:nvSpPr>
        <p:spPr bwMode="auto">
          <a:xfrm>
            <a:off x="685800" y="1463675"/>
            <a:ext cx="10820400" cy="2468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28600" indent="-228600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 marL="741363" indent="-2841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228600" algn="l"/>
                <a:tab pos="685800" algn="l"/>
                <a:tab pos="1143000" algn="l"/>
                <a:tab pos="1600200" algn="l"/>
                <a:tab pos="2057400" algn="l"/>
                <a:tab pos="2514600" algn="l"/>
                <a:tab pos="2971800" algn="l"/>
                <a:tab pos="3429000" algn="l"/>
                <a:tab pos="3886200" algn="l"/>
                <a:tab pos="4343400" algn="l"/>
                <a:tab pos="4800600" algn="l"/>
                <a:tab pos="5257800" algn="l"/>
                <a:tab pos="5715000" algn="l"/>
                <a:tab pos="6172200" algn="l"/>
                <a:tab pos="6629400" algn="l"/>
                <a:tab pos="7086600" algn="l"/>
                <a:tab pos="7543800" algn="l"/>
                <a:tab pos="8001000" algn="l"/>
                <a:tab pos="8458200" algn="l"/>
                <a:tab pos="8915400" algn="l"/>
                <a:tab pos="9372600" algn="l"/>
                <a:tab pos="9410700" algn="l"/>
                <a:tab pos="101346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FFFFFF"/>
                </a:solidFill>
              </a:rPr>
              <a:t>Plan is to get 24,000 rows of data from the training signal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FFFFFF"/>
                </a:solidFill>
              </a:rPr>
              <a:t>Problem is training signal is HUGE – 629m rows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FFFFFF"/>
                </a:solidFill>
              </a:rPr>
              <a:t>Solution – Multiprocessing (parallel processing)</a:t>
            </a:r>
          </a:p>
          <a:p>
            <a:pPr lvl="1" eaLnBrk="1" hangingPunct="1">
              <a:lnSpc>
                <a:spcPct val="80000"/>
              </a:lnSpc>
              <a:spcBef>
                <a:spcPts val="1000"/>
              </a:spcBef>
              <a:buFont typeface="Times New Roman" panose="02020603050405020304" pitchFamily="18" charset="0"/>
              <a:buChar char="–"/>
            </a:pPr>
            <a:r>
              <a:rPr lang="en-US" altLang="en-US" sz="2400">
                <a:solidFill>
                  <a:srgbClr val="FFFFFF"/>
                </a:solidFill>
              </a:rPr>
              <a:t>So the feature generation script runs in a day rather than 4-6!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FFFFFF"/>
                </a:solidFill>
              </a:rPr>
              <a:t>Slice 629m rows into 6 chunks so we don't need to load it 6 times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rgbClr val="FFFFFF"/>
                </a:solidFill>
              </a:rPr>
              <a:t>Take 4000 random slices on each chunk that are 150k long</a:t>
            </a: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>
              <a:solidFill>
                <a:srgbClr val="FFFFFF"/>
              </a:solidFill>
            </a:endParaRPr>
          </a:p>
          <a:p>
            <a:pPr eaLnBrk="1" hangingPunct="1">
              <a:lnSpc>
                <a:spcPct val="8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>
              <a:solidFill>
                <a:srgbClr val="FFFFFF"/>
              </a:solidFill>
            </a:endParaRPr>
          </a:p>
        </p:txBody>
      </p:sp>
      <p:sp>
        <p:nvSpPr>
          <p:cNvPr id="25603" name="Text Box 2"/>
          <p:cNvSpPr txBox="1">
            <a:spLocks noChangeArrowheads="1"/>
          </p:cNvSpPr>
          <p:nvPr/>
        </p:nvSpPr>
        <p:spPr bwMode="auto">
          <a:xfrm>
            <a:off x="2895600" y="182563"/>
            <a:ext cx="861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Century Gothic" panose="020B0502020202020204" pitchFamily="34" charset="0"/>
                <a:ea typeface="Microsoft YaHei" panose="020B0503020204020204" pitchFamily="34" charset="-122"/>
              </a:defRPr>
            </a:lvl9pPr>
          </a:lstStyle>
          <a:p>
            <a:pPr algn="r" eaLnBrk="1" hangingPunct="1">
              <a:lnSpc>
                <a:spcPct val="90000"/>
              </a:lnSpc>
              <a:buClrTx/>
              <a:buFontTx/>
              <a:buNone/>
            </a:pPr>
            <a:r>
              <a:rPr lang="en-US" altLang="en-US" sz="4800">
                <a:solidFill>
                  <a:srgbClr val="FFFFFF"/>
                </a:solidFill>
              </a:rPr>
              <a:t>Slicing the Data</a:t>
            </a:r>
          </a:p>
        </p:txBody>
      </p:sp>
      <p:pic>
        <p:nvPicPr>
          <p:cNvPr id="25604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88" y="4191000"/>
            <a:ext cx="8362950" cy="219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1588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68349"/>
  <p:timing>
    <p:tnLst>
      <p:par>
        <p:cTn id="1" dur="indefinite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entury Gothic"/>
        <a:ea typeface="Microsoft YaHei"/>
        <a:cs typeface=""/>
      </a:majorFont>
      <a:minorFont>
        <a:latin typeface="Century Gothic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entury Gothic"/>
        <a:ea typeface="Microsoft YaHei"/>
        <a:cs typeface=""/>
      </a:majorFont>
      <a:minorFont>
        <a:latin typeface="Century Gothic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entury Gothic"/>
        <a:ea typeface="Microsoft YaHei"/>
        <a:cs typeface=""/>
      </a:majorFont>
      <a:minorFont>
        <a:latin typeface="Century Gothic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entury Gothic"/>
        <a:ea typeface="Microsoft YaHei"/>
        <a:cs typeface=""/>
      </a:majorFont>
      <a:minorFont>
        <a:latin typeface="Century Gothic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entury Gothic"/>
        <a:ea typeface="Microsoft YaHei"/>
        <a:cs typeface=""/>
      </a:majorFont>
      <a:minorFont>
        <a:latin typeface="Century Gothic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entury Gothic"/>
        <a:ea typeface="Microsoft YaHei"/>
        <a:cs typeface=""/>
      </a:majorFont>
      <a:minorFont>
        <a:latin typeface="Century Gothic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entury Gothic"/>
        <a:ea typeface="Microsoft YaHei"/>
        <a:cs typeface=""/>
      </a:majorFont>
      <a:minorFont>
        <a:latin typeface="Century Gothic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entury Gothic" panose="020B0502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2471</TotalTime>
  <Words>1162</Words>
  <Application>Microsoft Office PowerPoint</Application>
  <PresentationFormat>Custom</PresentationFormat>
  <Paragraphs>91</Paragraphs>
  <Slides>13</Slides>
  <Notes>13</Notes>
  <HiddenSlides>0</HiddenSlides>
  <MMClips>13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Century Gothic</vt:lpstr>
      <vt:lpstr>Microsoft YaHei</vt:lpstr>
      <vt:lpstr>Times New Roman</vt:lpstr>
      <vt:lpstr>Arial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optimization</dc:title>
  <dc:creator>Kevin Maher</dc:creator>
  <cp:lastModifiedBy>Kevin Maher</cp:lastModifiedBy>
  <cp:revision>58</cp:revision>
  <cp:lastPrinted>1601-01-01T00:00:00Z</cp:lastPrinted>
  <dcterms:created xsi:type="dcterms:W3CDTF">2018-12-10T18:59:29Z</dcterms:created>
  <dcterms:modified xsi:type="dcterms:W3CDTF">2019-04-29T02:48:50Z</dcterms:modified>
</cp:coreProperties>
</file>

<file path=docProps/thumbnail.jpeg>
</file>